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7" r:id="rId3"/>
    <p:sldId id="268" r:id="rId4"/>
    <p:sldId id="269" r:id="rId5"/>
    <p:sldId id="270" r:id="rId6"/>
    <p:sldId id="389" r:id="rId7"/>
    <p:sldId id="258" r:id="rId8"/>
    <p:sldId id="257" r:id="rId9"/>
    <p:sldId id="259" r:id="rId10"/>
    <p:sldId id="264" r:id="rId11"/>
    <p:sldId id="265" r:id="rId12"/>
    <p:sldId id="266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260" r:id="rId22"/>
    <p:sldId id="261" r:id="rId23"/>
    <p:sldId id="262" r:id="rId24"/>
    <p:sldId id="263" r:id="rId25"/>
    <p:sldId id="399" r:id="rId26"/>
    <p:sldId id="400" r:id="rId27"/>
    <p:sldId id="401" r:id="rId28"/>
    <p:sldId id="402" r:id="rId29"/>
    <p:sldId id="403" r:id="rId30"/>
    <p:sldId id="39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9F21-8F62-194F-A861-D58DCBF1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1F94-D995-174B-9ED1-475DD0CD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1510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40788-4A81-EE45-8978-D3CB5C7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2" y="2365104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0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6C71-D686-D44F-BBA9-65AD4EE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5844-F1C0-2741-B369-5DB69438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69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pPr lvl="1"/>
            <a:r>
              <a:rPr lang="en-US" dirty="0"/>
              <a:t>Higher stored thermal energy than other fuel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7D4D-174C-FE4A-9EED-DE1C808C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868" y="4143330"/>
            <a:ext cx="3613463" cy="263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3895D-C641-454B-9C13-B184B865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674" y="1658512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0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820E-3C34-EC4C-AE1F-C17AF47B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DA05-8F21-DE41-B23A-EC60CAED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67450" cy="3965670"/>
          </a:xfrm>
        </p:spPr>
        <p:txBody>
          <a:bodyPr/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EA13-2CDA-5A47-BC29-4BBD0C93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693" y="4628045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6F-E077-2F47-8755-0AD875AC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48" y="1831257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379" y="2240069"/>
            <a:ext cx="3615371" cy="360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0" r="1"/>
          <a:stretch/>
        </p:blipFill>
        <p:spPr>
          <a:xfrm>
            <a:off x="6794339" y="4571184"/>
            <a:ext cx="4788061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922" y="1794881"/>
            <a:ext cx="2074777" cy="26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3075" cy="3965670"/>
          </a:xfrm>
        </p:spPr>
        <p:txBody>
          <a:bodyPr/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2160495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Bad!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9D51-BEC7-0E40-887D-2D6975C3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55D7-5F62-8E42-9CD6-D180B9ED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10200" cy="3965670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18095-CF6A-1A4C-B872-8690683B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025" y="2433288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/>
              <a:t>Microstructural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/>
              <a:t>Recrystallization</a:t>
            </a:r>
          </a:p>
          <a:p>
            <a:pPr lvl="1"/>
            <a:r>
              <a:rPr lang="en-US" dirty="0"/>
              <a:t>Inter-diffusion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99" b="15299"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530"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7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1169" cy="3965670"/>
          </a:xfrm>
        </p:spPr>
        <p:txBody>
          <a:bodyPr/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UZr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9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0231-99B7-0847-84E3-757BA93D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DA4D-BC57-8043-875F-AE6C24C56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02923" cy="3965670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/>
              <a:t>UMo fuel for space reactors: KRUSTY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C3A71-BF22-1B48-A1BE-9B4AF317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02" y="18150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45E92-20CF-B547-926F-30E9F0EB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17" y="4011317"/>
            <a:ext cx="3566600" cy="2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47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893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5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fissionable nuclide </a:t>
            </a:r>
            <a:r>
              <a:rPr lang="en-US" dirty="0"/>
              <a:t>is capable of undergoing fission (even with a low probability) after capturing a high energy neutron</a:t>
            </a:r>
          </a:p>
          <a:p>
            <a:r>
              <a:rPr lang="en-US" dirty="0"/>
              <a:t>A </a:t>
            </a:r>
            <a:r>
              <a:rPr lang="en-US" b="1" dirty="0"/>
              <a:t>fissile nuclide </a:t>
            </a:r>
            <a:r>
              <a:rPr lang="en-US" dirty="0"/>
              <a:t>is capable of sustaining a nuclear fission chain reaction with neutrons of any energy</a:t>
            </a:r>
          </a:p>
          <a:p>
            <a:r>
              <a:rPr lang="en-US" dirty="0"/>
              <a:t>A f</a:t>
            </a:r>
            <a:r>
              <a:rPr lang="en-US" b="1" dirty="0"/>
              <a:t>ertile material</a:t>
            </a:r>
            <a:r>
              <a:rPr lang="en-US" dirty="0"/>
              <a:t> is a material that, although not itself fissionable, can be converted into a fissile nuclide by neutron absorption and subsequent nuclei conversions.</a:t>
            </a:r>
          </a:p>
          <a:p>
            <a:endParaRPr lang="en-US" dirty="0"/>
          </a:p>
          <a:p>
            <a:r>
              <a:rPr lang="en-US" dirty="0"/>
              <a:t>The Ronen </a:t>
            </a:r>
            <a:r>
              <a:rPr lang="en-US" b="1" dirty="0"/>
              <a:t>fissile rule </a:t>
            </a:r>
            <a:r>
              <a:rPr lang="en-US" dirty="0"/>
              <a:t>states that for a heavy element with 90 ≤ Z ≤ 100, its isotopes with neutrons (A-Z) = 2 × Z – N, where N = 43 ±2 are fissile (with some exceptions)</a:t>
            </a:r>
          </a:p>
        </p:txBody>
      </p:sp>
    </p:spTree>
    <p:extLst>
      <p:ext uri="{BB962C8B-B14F-4D97-AF65-F5344CB8AC3E}">
        <p14:creationId xmlns:p14="http://schemas.microsoft.com/office/powerpoint/2010/main" val="2348093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purpose of fuel is heat source</a:t>
            </a:r>
          </a:p>
          <a:p>
            <a:r>
              <a:rPr lang="en-US" dirty="0"/>
              <a:t>Uranium is most viable candidate for nuclear fuel materials</a:t>
            </a:r>
          </a:p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</p:spTree>
    <p:extLst>
      <p:ext uri="{BB962C8B-B14F-4D97-AF65-F5344CB8AC3E}">
        <p14:creationId xmlns:p14="http://schemas.microsoft.com/office/powerpoint/2010/main" val="321033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CA73-C4FD-664E-A0EE-B491A86E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fuel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101D-5EC7-F34D-AC12-C035584D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heavy elements with 90 ≤ Z ≤ 100</a:t>
            </a:r>
          </a:p>
          <a:p>
            <a:pPr lvl="1"/>
            <a:r>
              <a:rPr lang="en-US" dirty="0"/>
              <a:t>Thorium (Th), Protactinium (Pa), Uranium (U), Neptunium (Np), Plutonium (Pu), Americium (Am), Curium (Cm), Berkelium (Bk), Californium (</a:t>
            </a:r>
            <a:r>
              <a:rPr lang="en-US" dirty="0" err="1"/>
              <a:t>Cf</a:t>
            </a:r>
            <a:r>
              <a:rPr lang="en-US" dirty="0"/>
              <a:t>), Einsteinium (</a:t>
            </a:r>
            <a:r>
              <a:rPr lang="en-US" dirty="0" err="1"/>
              <a:t>Es</a:t>
            </a:r>
            <a:r>
              <a:rPr lang="en-US" dirty="0"/>
              <a:t>) and Fermium (</a:t>
            </a:r>
            <a:r>
              <a:rPr lang="en-US" dirty="0" err="1"/>
              <a:t>Fm</a:t>
            </a:r>
            <a:r>
              <a:rPr lang="en-US" dirty="0"/>
              <a:t>)</a:t>
            </a:r>
          </a:p>
          <a:p>
            <a:r>
              <a:rPr lang="en-US" dirty="0"/>
              <a:t>Lets apply the fissile rule to U (2 × Z – N)</a:t>
            </a:r>
          </a:p>
          <a:p>
            <a:pPr lvl="1"/>
            <a:r>
              <a:rPr lang="en-US" dirty="0"/>
              <a:t>(A-Z) = 2 Z – (43 ± 2)</a:t>
            </a:r>
          </a:p>
          <a:p>
            <a:pPr lvl="1"/>
            <a:r>
              <a:rPr lang="en-US" dirty="0"/>
              <a:t>(A-Z) = 2 × 92 – [41, 42, 43, 44, 45] = [143, 142, 141, 140, 139] neutrons</a:t>
            </a:r>
          </a:p>
          <a:p>
            <a:pPr lvl="1"/>
            <a:r>
              <a:rPr lang="en-US" dirty="0"/>
              <a:t>So, U-231 through U-235 should be fissile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5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E1AA-A8B3-934C-AA3E-AB210A52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only four fissile nuclides that are practical for nuclear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7F08-3D1B-7742-90B5-CDEF7B90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U-235</a:t>
            </a:r>
          </a:p>
          <a:p>
            <a:pPr lvl="1"/>
            <a:r>
              <a:rPr lang="en-US" dirty="0"/>
              <a:t>Naturally occurs in uranium in small amounts (0.7%). Can be enriched</a:t>
            </a:r>
          </a:p>
          <a:p>
            <a:r>
              <a:rPr lang="en-US" dirty="0"/>
              <a:t>Pu-239</a:t>
            </a:r>
          </a:p>
          <a:p>
            <a:pPr lvl="1"/>
            <a:r>
              <a:rPr lang="en-US" dirty="0"/>
              <a:t>Bred from U-238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Pu-241</a:t>
            </a:r>
          </a:p>
          <a:p>
            <a:pPr lvl="1"/>
            <a:r>
              <a:rPr lang="en-US" dirty="0"/>
              <a:t>Bred from Pu-240 (which comes from Pu-239)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U-233</a:t>
            </a:r>
          </a:p>
          <a:p>
            <a:pPr lvl="1"/>
            <a:r>
              <a:rPr lang="en-US" dirty="0"/>
              <a:t>Bred from Th-232 by neutron capture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A037FF08-B88B-2246-BA6C-AC9872F70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32" y="3636378"/>
            <a:ext cx="3530600" cy="3048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88192FF-27E9-F440-B228-C0A7751C7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32" y="5889482"/>
            <a:ext cx="36195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50FA5-A7A0-3B44-91C3-AF362F95A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253" y="4812320"/>
            <a:ext cx="3487838" cy="4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5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6205219" cy="27805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Pure uranium has three phases</a:t>
            </a:r>
          </a:p>
          <a:p>
            <a:pPr lvl="1"/>
            <a:r>
              <a:rPr lang="en-US" dirty="0"/>
              <a:t>α-phase is orthorhombic</a:t>
            </a:r>
          </a:p>
          <a:p>
            <a:pPr lvl="1"/>
            <a:r>
              <a:rPr lang="en-US" dirty="0"/>
              <a:t>β-phase is tetragonal</a:t>
            </a:r>
          </a:p>
          <a:p>
            <a:pPr lvl="1"/>
            <a:r>
              <a:rPr lang="en-US" dirty="0">
                <a:latin typeface="Symbol" pitchFamily="2" charset="2"/>
              </a:rPr>
              <a:t>g</a:t>
            </a:r>
            <a:r>
              <a:rPr lang="en-US" dirty="0"/>
              <a:t>-phase is body-centered cubic</a:t>
            </a:r>
          </a:p>
          <a:p>
            <a:pPr lvl="1"/>
            <a:r>
              <a:rPr lang="en-US" dirty="0"/>
              <a:t>During thermal cycling, pure uranium</a:t>
            </a:r>
            <a:br>
              <a:rPr lang="en-US" dirty="0"/>
            </a:br>
            <a:r>
              <a:rPr lang="en-US" dirty="0"/>
              <a:t>dramatically swells</a:t>
            </a:r>
          </a:p>
          <a:p>
            <a:pPr lvl="1"/>
            <a:r>
              <a:rPr lang="en-US" dirty="0"/>
              <a:t>Alpha 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99" y="4699859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4" y="2038129"/>
            <a:ext cx="3415123" cy="2622072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3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Mixed oxide (MOX) </a:t>
            </a:r>
          </a:p>
          <a:p>
            <a:pPr lvl="1"/>
            <a:r>
              <a:rPr lang="en-US" dirty="0"/>
              <a:t>Accident tolerant/Advanced Technology Fuel (ATF)</a:t>
            </a:r>
          </a:p>
          <a:p>
            <a:r>
              <a:rPr lang="en-US" dirty="0"/>
              <a:t>UZr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6BCD-4C48-634B-A3CC-DCF053FE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EEF-B4FF-3444-8B4E-4658FE7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38800" cy="3965670"/>
          </a:xfrm>
        </p:spPr>
        <p:txBody>
          <a:bodyPr/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 that lead to deleterious behavior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20EDF-05D4-5445-80AC-0996A955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160495"/>
            <a:ext cx="4265728" cy="3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975" cy="3965670"/>
          </a:xfrm>
        </p:spPr>
        <p:txBody>
          <a:bodyPr/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616AF-2E96-A343-87E8-F4B8BBDA8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32" y="4757862"/>
            <a:ext cx="2089375" cy="177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74" y="5139524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84" t="54439" r="32698"/>
          <a:stretch/>
        </p:blipFill>
        <p:spPr>
          <a:xfrm>
            <a:off x="7005487" y="4712893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028" y="2082800"/>
            <a:ext cx="3665937" cy="24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892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</TotalTime>
  <Words>1513</Words>
  <Application>Microsoft Macintosh PowerPoint</Application>
  <PresentationFormat>Widescreen</PresentationFormat>
  <Paragraphs>258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Symbol</vt:lpstr>
      <vt:lpstr>NCStateU-horizontal-left-logo</vt:lpstr>
      <vt:lpstr>Fuel Types</vt:lpstr>
      <vt:lpstr>Fuel is the Heat Source</vt:lpstr>
      <vt:lpstr>Fuel is limited to select elements</vt:lpstr>
      <vt:lpstr>Potential fuel candidates</vt:lpstr>
      <vt:lpstr>There are only four fissile nuclides that are practical for nuclear fuel</vt:lpstr>
      <vt:lpstr>Why not use pure uranium metal?</vt:lpstr>
      <vt:lpstr>Fuel Types and Associated Reactor Types</vt:lpstr>
      <vt:lpstr>Fuel Considerations</vt:lpstr>
      <vt:lpstr>Uranium Dioxide (UO2)</vt:lpstr>
      <vt:lpstr>Uranium Dioxide (UO2)</vt:lpstr>
      <vt:lpstr>Uranium Dioxide (UO2)</vt:lpstr>
      <vt:lpstr>Uranium Dioxide (UO2)</vt:lpstr>
      <vt:lpstr>Mixed Oxides (MOX)</vt:lpstr>
      <vt:lpstr>Accident Tolerant Fuel/Advanced Technology Fuel</vt:lpstr>
      <vt:lpstr>Accident Tolerant Fuel/Advanced Technology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UN – Lead Cooled Reactors</vt:lpstr>
      <vt:lpstr>Unique Fuel Designs</vt:lpstr>
      <vt:lpstr>Unique Fuel Designs</vt:lpstr>
      <vt:lpstr>Fuel Summary Table</vt:lpstr>
      <vt:lpstr>Fuel Types Summary</vt:lpstr>
      <vt:lpstr>Questions/Comments/Summary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20</cp:revision>
  <dcterms:created xsi:type="dcterms:W3CDTF">2019-12-09T16:44:02Z</dcterms:created>
  <dcterms:modified xsi:type="dcterms:W3CDTF">2020-01-08T17:12:38Z</dcterms:modified>
</cp:coreProperties>
</file>